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http://www.sideshowtoy.com/wp-content/uploads/2013/06/901863-product-silo1.png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2"/>
              </a:rPr>
              <a:t>http://www.sideshowtoy.com/wp-content/uploads/2013/06/901863-product-silo1.png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http://www.unwinnable.com/wp-content/uploads/2011/09/darth-vader.png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http://cdn1.bigcommerce.com/n-ou1isn/ydriczk/products/87147/images/88181/Obi_Wan_Kenobi_Alec_Guinness_Star_Wars_cutout_buy_now_at_starstills__37037.1404456390.1280.1280.jpg?c=2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http://th03.deviantart.net/fs71/PRE/f/2013/149/2/0/princess_leia_cellphone_drawing_by_thewalkingman-d671i23.jpg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200" lang="en">
                <a:solidFill>
                  <a:schemeClr val="dk1"/>
                </a:solidFill>
              </a:rPr>
              <a:t>Discuss at your table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http://img2.wikia.nocookie.net/__cb20140504024532/deathbattle/images/c/ca/Luke-skywalker_starwars.png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“creativity”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http://img4.wikia.nocookie.net/__cb20130919073020/villains/images/a/a9/Lord_Darth_Vader.jpg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Discuss at table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imdb.com/name/nm0000402/?ref_=tt_trv_qu" Type="http://schemas.openxmlformats.org/officeDocument/2006/relationships/hyperlink" TargetMode="External" Id="rId4"/><Relationship Target="../media/image03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http://www.imdb.com/name/nm0000469/?ref_=tt_trv_qu" Type="http://schemas.openxmlformats.org/officeDocument/2006/relationships/hyperlink" TargetMode="External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decodingthedisciplines.org/" Type="http://schemas.openxmlformats.org/officeDocument/2006/relationships/hyperlink" TargetMode="External" Id="rId4"/><Relationship Target="http://citl.indiana.edu/resources_files/teaching-resources1/teaching-handbook-items/designing-your-course.php" Type="http://schemas.openxmlformats.org/officeDocument/2006/relationships/hyperlink" TargetMode="External" Id="rId3"/><Relationship Target="../media/image10.png" Type="http://schemas.openxmlformats.org/officeDocument/2006/relationships/image" Id="rId6"/><Relationship Target="http://www.imdb.com/name/nm0000355/?ref_=tt_trv_qu" Type="http://schemas.openxmlformats.org/officeDocument/2006/relationships/hyperlink" TargetMode="External" Id="rId5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imdb.com/name/nm0000027/?ref_=tt_trv_qu" Type="http://schemas.openxmlformats.org/officeDocument/2006/relationships/hyperlink" TargetMode="External" Id="rId4"/><Relationship Target="mailto:wemigh@indiana.edu" Type="http://schemas.openxmlformats.org/officeDocument/2006/relationships/hyperlink" TargetMode="External" Id="rId3"/><Relationship Target="../media/image06.pn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imdb.com/name/nm0000027/?ref_=tt_trv_qu" Type="http://schemas.openxmlformats.org/officeDocument/2006/relationships/hyperlink" TargetMode="External" Id="rId4"/><Relationship Target="../media/image09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imdb.com/name/nm0000402/?ref_=tt_trv_qu" Type="http://schemas.openxmlformats.org/officeDocument/2006/relationships/hyperlink" TargetMode="External" Id="rId4"/><Relationship Target="../media/image11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imdb.com/name/nm0000148/?ref_=tt_trv_qu" Type="http://schemas.openxmlformats.org/officeDocument/2006/relationships/hyperlink" TargetMode="External" Id="rId4"/><Relationship Target="../media/image01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When a Curriculum You Must Create, a Jedi You Must Become</a:t>
            </a:r>
          </a:p>
        </p:txBody>
      </p:sp>
      <p:sp>
        <p:nvSpPr>
          <p:cNvPr id="24" name="Shape 24"/>
          <p:cNvSpPr/>
          <p:nvPr/>
        </p:nvSpPr>
        <p:spPr>
          <a:xfrm>
            <a:off y="2902750" x="2225900"/>
            <a:ext cy="986700" cx="4703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William Emigh &amp; Erika Lee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IU Bloomington</a:t>
            </a:r>
          </a:p>
        </p:txBody>
      </p:sp>
      <p:sp>
        <p:nvSpPr>
          <p:cNvPr id="26" name="Shape 26"/>
          <p:cNvSpPr txBox="1"/>
          <p:nvPr>
            <p:ph idx="2" type="ctrTitle"/>
          </p:nvPr>
        </p:nvSpPr>
        <p:spPr>
          <a:xfrm>
            <a:off y="1583342" x="64075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</a:rPr>
              <a:t>When a Curriculum You Must Create, a Jedi You Must Become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059575" x="4916325"/>
            <a:ext cy="2024875" cx="30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type="title"/>
          </p:nvPr>
        </p:nvSpPr>
        <p:spPr>
          <a:xfrm>
            <a:off y="205978" x="3048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Share with your group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1133350" x="304800"/>
            <a:ext cy="3725699" cx="8465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Are there gaps in the curriculum?</a:t>
            </a: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Are some SLOs given more priority than others?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How do you come up with SLOs?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b="1" sz="1800" lang="en">
                <a:hlinkClick r:id="rId4"/>
              </a:rPr>
              <a:t>Princess Leia</a:t>
            </a:r>
            <a:r>
              <a:rPr sz="1800" lang="en"/>
              <a:t>: Help me, Obi-Wan Kenobi; </a:t>
            </a:r>
            <a:br>
              <a:rPr sz="1800" lang="en"/>
            </a:br>
            <a:r>
              <a:rPr sz="1800" lang="en"/>
              <a:t>                          you're my only hope.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05975" x="3910050"/>
            <a:ext cy="1185000" cx="4776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Backward </a:t>
            </a:r>
            <a:br>
              <a:rPr lang="en"/>
            </a:br>
            <a:r>
              <a:rPr lang="en"/>
              <a:t>Course Design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437750" x="3910250"/>
            <a:ext cy="3488100" cx="4776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What SLOs are integral to YOUR course?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b="1" sz="1800" lang="en">
                <a:hlinkClick r:id="rId3"/>
              </a:rPr>
              <a:t>Darth Vader</a:t>
            </a:r>
            <a:r>
              <a:rPr sz="1800" lang="en"/>
              <a:t>: I sense something; a presence I've not felt since...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0" x="0"/>
            <a:ext cy="5429250" cx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1200150" x="263525"/>
            <a:ext cy="3725699" cx="8655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Center for Innovative Teaching and Learning </a:t>
            </a:r>
            <a:br>
              <a:rPr sz="2400" lang="en"/>
            </a:br>
            <a:r>
              <a:rPr sz="2400" lang="en"/>
              <a:t>= CITL </a:t>
            </a:r>
            <a:r>
              <a:rPr sz="2400" lang="en" i="1"/>
              <a:t>(IU Bloomington)</a:t>
            </a:r>
            <a:br>
              <a:rPr sz="2400" lang="en"/>
            </a:br>
            <a:r>
              <a:rPr sz="2400" lang="en"/>
              <a:t>Center for Instructional Excellence </a:t>
            </a:r>
            <a:r>
              <a:rPr sz="2400" lang="en" i="1"/>
              <a:t>(Purdue)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u="sng" sz="2400" lang="en">
                <a:solidFill>
                  <a:schemeClr val="hlink"/>
                </a:solidFill>
                <a:hlinkClick r:id="rId3"/>
              </a:rPr>
              <a:t>CITL Backwards Course Design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u="sng" sz="2400" lang="en">
                <a:solidFill>
                  <a:schemeClr val="hlink"/>
                </a:solidFill>
                <a:hlinkClick r:id="rId4"/>
              </a:rPr>
              <a:t>http://decodingthedisciplines.org/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rPr b="1" sz="1800" lang="en">
                <a:hlinkClick r:id="rId5"/>
              </a:rPr>
              <a:t>C-3PO</a:t>
            </a:r>
            <a:r>
              <a:rPr sz="1800" lang="en"/>
              <a:t>: I see your point, sir. I suggest a new </a:t>
            </a:r>
            <a:br>
              <a:rPr sz="1800" lang="en"/>
            </a:br>
            <a:r>
              <a:rPr sz="1800" lang="en"/>
              <a:t>strategy, R2: let the Wookiee win.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586975" x="5557975"/>
            <a:ext cy="9836275" cx="436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Contact Us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1200150" x="3358175"/>
            <a:ext cy="3725699" cx="5328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/>
              <a:t>Erika Lee</a:t>
            </a:r>
            <a:r>
              <a:rPr lang="en"/>
              <a:t> ebigalee@indiana.edu</a:t>
            </a:r>
          </a:p>
          <a:p>
            <a:pPr rtl="0">
              <a:spcBef>
                <a:spcPts val="0"/>
              </a:spcBef>
              <a:buNone/>
            </a:pPr>
            <a:r>
              <a:rPr b="1" lang="en"/>
              <a:t>Will Emigh</a:t>
            </a:r>
            <a:r>
              <a:rPr lang="en"/>
              <a:t> </a:t>
            </a:r>
            <a:r>
              <a:rPr lang="en">
                <a:hlinkClick r:id="rId3"/>
              </a:rPr>
              <a:t>wemigh@indiana.edu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b="1" sz="1800" lang="en">
                <a:hlinkClick r:id="rId4"/>
              </a:rPr>
              <a:t>Ben Obi-Wan Kenobi</a:t>
            </a:r>
            <a:r>
              <a:rPr sz="1800" lang="en"/>
              <a:t>: </a:t>
            </a:r>
            <a:br>
              <a:rPr sz="1800" lang="en"/>
            </a:br>
            <a:r>
              <a:rPr sz="1800" lang="en"/>
              <a:t>The Force will be with you, always.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304725" x="309099"/>
            <a:ext cy="3653724" cx="264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1" name="Shape 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-209618"/>
            <a:ext cy="5143500" cx="122181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Erika Lee &amp; Will Emigh</a:t>
            </a:r>
          </a:p>
          <a:p>
            <a:pPr rtl="0" lvl="0" indent="-4191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Visiting Lecturer &amp; Lecturer</a:t>
            </a:r>
          </a:p>
          <a:p>
            <a:pPr rtl="0" lvl="0" indent="-4191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New Media School curriculum</a:t>
            </a:r>
          </a:p>
          <a:p>
            <a:pPr rtl="0" lvl="0" indent="-4191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New courses, adjusting old courses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sz="2400" lang="en" i="1">
                <a:solidFill>
                  <a:srgbClr val="FFD966"/>
                </a:solidFill>
              </a:rPr>
              <a:t>“We meet again, at last. The circle is now complete.”</a:t>
            </a:r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</a:rPr>
              <a:t>Introduction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09412" x="6641600"/>
            <a:ext cy="5507173" cx="277457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Course Creation</a:t>
            </a:r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do students already know?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What needs to be introduced?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What needs to be reinforced?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What needs to be assessed?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lnSpc>
                <a:spcPct val="12409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chemeClr val="dk1"/>
                </a:solidFill>
              </a:rPr>
              <a:t>Stormtrooper</a:t>
            </a:r>
            <a:r>
              <a:rPr sz="1800" lang="en">
                <a:solidFill>
                  <a:schemeClr val="dk1"/>
                </a:solidFill>
              </a:rPr>
              <a:t>: Let me see your identification.</a:t>
            </a:r>
          </a:p>
          <a:p>
            <a:pPr rtl="0" lvl="0">
              <a:lnSpc>
                <a:spcPct val="12409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b="1" sz="1800" lang="en">
                <a:solidFill>
                  <a:schemeClr val="dk1"/>
                </a:solidFill>
                <a:hlinkClick r:id="rId4"/>
              </a:rPr>
              <a:t>Ben Obi-Wan Kenobi</a:t>
            </a:r>
            <a:r>
              <a:rPr sz="1800" lang="en">
                <a:solidFill>
                  <a:schemeClr val="dk1"/>
                </a:solidFill>
              </a:rPr>
              <a:t>: You don't need to see his identification.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Curriculum Structure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How do you know?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Does everyone agree?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1"/>
                </a:solidFill>
              </a:rPr>
              <a:t>(Are we all speaking the same language here?)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rgbClr val="333333"/>
                </a:solidFill>
              </a:rPr>
              <a:t>It's an energy field created by all living things. It surrounds us and penetrates us. It binds the galaxy together.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24299" x="4995350"/>
            <a:ext cy="4453450" cx="445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700" x="5378950"/>
            <a:ext cy="6317224" cx="35537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Curriculum Design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sz="1800" lang="en"/>
              <a:t>Think about your department’s curriculum: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What should your graduates </a:t>
            </a:r>
            <a:br>
              <a:rPr lang="en"/>
            </a:br>
            <a:r>
              <a:rPr lang="en"/>
              <a:t>be like? What will they know</a:t>
            </a:r>
            <a:br>
              <a:rPr lang="en"/>
            </a:br>
            <a:r>
              <a:rPr lang="en"/>
              <a:t>and be able to do? </a:t>
            </a:r>
            <a:br>
              <a:rPr lang="en"/>
            </a:br>
            <a:r>
              <a:rPr sz="2400" lang="en" i="1"/>
              <a:t>(Student Learning Outcomes)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 i="1"/>
          </a:p>
          <a:p>
            <a:pPr>
              <a:spcBef>
                <a:spcPts val="0"/>
              </a:spcBef>
              <a:buNone/>
            </a:pPr>
            <a:r>
              <a:rPr b="1" sz="1800" lang="en">
                <a:hlinkClick r:id="rId4"/>
              </a:rPr>
              <a:t>Princess Leia Organa</a:t>
            </a:r>
            <a:r>
              <a:rPr sz="1800" lang="en"/>
              <a:t>: I don't know who you </a:t>
            </a:r>
            <a:br>
              <a:rPr sz="1800" lang="en"/>
            </a:br>
            <a:r>
              <a:rPr sz="1800" lang="en"/>
              <a:t>are or where you came from, but from now on </a:t>
            </a:r>
            <a:br>
              <a:rPr sz="1800" lang="en"/>
            </a:br>
            <a:r>
              <a:rPr sz="1800" lang="en"/>
              <a:t>you'll do as I tell you, okay?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8225" x="76200"/>
            <a:ext cy="6096000" cx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>
            <p:ph type="title"/>
          </p:nvPr>
        </p:nvSpPr>
        <p:spPr>
          <a:xfrm>
            <a:off y="205975" x="2162300"/>
            <a:ext cy="857400" cx="64481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Student Learning Outcomes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971550" x="2176300"/>
            <a:ext cy="3725699" cx="6648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sz="2000" lang="en"/>
              <a:t>Concrete • Specific • Cognitive Process Dimensions</a:t>
            </a:r>
          </a:p>
          <a:p>
            <a:pPr rtl="0" lvl="0">
              <a:spcBef>
                <a:spcPts val="0"/>
              </a:spcBef>
              <a:buNone/>
            </a:pPr>
            <a:br>
              <a:rPr sz="1000" lang="en" i="1"/>
            </a:br>
            <a:r>
              <a:rPr sz="1800" lang="en" i="1"/>
              <a:t>Examples of SLOs:</a:t>
            </a:r>
          </a:p>
          <a:p>
            <a:pPr rtl="0" lvl="0" indent="-3302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600" lang="en">
                <a:solidFill>
                  <a:schemeClr val="dk1"/>
                </a:solidFill>
              </a:rPr>
              <a:t>Identify major peoples, events, and themes in American and </a:t>
            </a:r>
            <a:br>
              <a:rPr sz="1600" lang="en">
                <a:solidFill>
                  <a:schemeClr val="dk1"/>
                </a:solidFill>
              </a:rPr>
            </a:br>
            <a:r>
              <a:rPr sz="1600" lang="en">
                <a:solidFill>
                  <a:schemeClr val="dk1"/>
                </a:solidFill>
              </a:rPr>
              <a:t>World History.</a:t>
            </a:r>
          </a:p>
          <a:p>
            <a:pPr rtl="0" lvl="0" indent="-3302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600" lang="en">
                <a:solidFill>
                  <a:schemeClr val="dk1"/>
                </a:solidFill>
              </a:rPr>
              <a:t>Analyze primary sources of evidence and historiographical </a:t>
            </a:r>
            <a:br>
              <a:rPr sz="1600" lang="en">
                <a:solidFill>
                  <a:schemeClr val="dk1"/>
                </a:solidFill>
              </a:rPr>
            </a:br>
            <a:r>
              <a:rPr sz="1600" lang="en">
                <a:solidFill>
                  <a:schemeClr val="dk1"/>
                </a:solidFill>
              </a:rPr>
              <a:t>literature and be able to interpret evidence critically.</a:t>
            </a:r>
          </a:p>
          <a:p>
            <a:pPr rtl="0" lvl="0" indent="-3302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600" lang="en">
                <a:solidFill>
                  <a:schemeClr val="dk1"/>
                </a:solidFill>
              </a:rPr>
              <a:t>Evaluate the usefulness of various anthropological research </a:t>
            </a:r>
            <a:br>
              <a:rPr sz="1600" lang="en">
                <a:solidFill>
                  <a:schemeClr val="dk1"/>
                </a:solidFill>
              </a:rPr>
            </a:br>
            <a:r>
              <a:rPr sz="1600" lang="en">
                <a:solidFill>
                  <a:schemeClr val="dk1"/>
                </a:solidFill>
              </a:rPr>
              <a:t>methods for the study of a specific problem by selecting one </a:t>
            </a:r>
            <a:br>
              <a:rPr sz="1600" lang="en">
                <a:solidFill>
                  <a:schemeClr val="dk1"/>
                </a:solidFill>
              </a:rPr>
            </a:br>
            <a:r>
              <a:rPr sz="1600" lang="en">
                <a:solidFill>
                  <a:schemeClr val="dk1"/>
                </a:solidFill>
              </a:rPr>
              <a:t>of the options and justifying your choice.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rtl="0" lvl="0">
              <a:lnSpc>
                <a:spcPct val="12409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/>
              <a:t>Princess Leia Organa</a:t>
            </a:r>
            <a:r>
              <a:rPr sz="1400" lang="en"/>
              <a:t>: This is some rescue! </a:t>
            </a:r>
            <a:br>
              <a:rPr sz="1400" lang="en"/>
            </a:br>
            <a:r>
              <a:rPr sz="1400" lang="en"/>
              <a:t>You came in here, but didn't you have a plan for getting out?</a:t>
            </a:r>
          </a:p>
          <a:p>
            <a:pPr rtl="0" lvl="0">
              <a:lnSpc>
                <a:spcPct val="12409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en">
                <a:hlinkClick r:id="rId4"/>
              </a:rPr>
              <a:t>Han Solo</a:t>
            </a:r>
            <a:r>
              <a:rPr sz="1400" lang="en"/>
              <a:t>: [</a:t>
            </a:r>
            <a:r>
              <a:rPr sz="1400" lang="en" i="1"/>
              <a:t>indicating Luke</a:t>
            </a:r>
            <a:r>
              <a:rPr sz="1400" lang="en"/>
              <a:t>] He's the brains, sweetheart!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Curriculum Design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Where in your curriculum </a:t>
            </a:r>
            <a:br>
              <a:rPr lang="en"/>
            </a:br>
            <a:r>
              <a:rPr lang="en"/>
              <a:t>do those SLOs exist?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Which courses </a:t>
            </a:r>
            <a:r>
              <a:rPr b="1" lang="en"/>
              <a:t>Introduce</a:t>
            </a:r>
            <a:r>
              <a:rPr lang="en"/>
              <a:t>? </a:t>
            </a:r>
          </a:p>
          <a:p>
            <a:pPr rtl="0">
              <a:spcBef>
                <a:spcPts val="0"/>
              </a:spcBef>
              <a:buNone/>
            </a:pPr>
            <a:r>
              <a:rPr b="1" lang="en"/>
              <a:t>   Reinforce</a:t>
            </a:r>
            <a:r>
              <a:rPr lang="en"/>
              <a:t>?  </a:t>
            </a:r>
            <a:r>
              <a:rPr b="1" lang="en"/>
              <a:t>Assess</a:t>
            </a:r>
            <a:r>
              <a:rPr lang="en"/>
              <a:t>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1600">
              <a:solidFill>
                <a:srgbClr val="333333"/>
              </a:solidFill>
            </a:endParaRPr>
          </a:p>
          <a:p>
            <a:pPr>
              <a:spcBef>
                <a:spcPts val="0"/>
              </a:spcBef>
              <a:buNone/>
            </a:pPr>
            <a:br>
              <a:rPr b="1" sz="1600" lang="en">
                <a:solidFill>
                  <a:srgbClr val="333333"/>
                </a:solidFill>
              </a:rPr>
            </a:br>
            <a:r>
              <a:rPr b="1" sz="1600" lang="en">
                <a:solidFill>
                  <a:srgbClr val="333333"/>
                </a:solidFill>
              </a:rPr>
              <a:t>Officer Cass</a:t>
            </a:r>
            <a:r>
              <a:rPr sz="1600" lang="en">
                <a:solidFill>
                  <a:srgbClr val="333333"/>
                </a:solidFill>
              </a:rPr>
              <a:t>: Our scout ships have reached Dantooine. </a:t>
            </a:r>
            <a:br>
              <a:rPr sz="1600" lang="en">
                <a:solidFill>
                  <a:srgbClr val="333333"/>
                </a:solidFill>
              </a:rPr>
            </a:br>
            <a:r>
              <a:rPr sz="1600" lang="en">
                <a:solidFill>
                  <a:srgbClr val="333333"/>
                </a:solidFill>
              </a:rPr>
              <a:t>They found the remains of a Rebel base, but they estimate that </a:t>
            </a:r>
            <a:br>
              <a:rPr sz="1600" lang="en">
                <a:solidFill>
                  <a:srgbClr val="333333"/>
                </a:solidFill>
              </a:rPr>
            </a:br>
            <a:r>
              <a:rPr sz="1600" lang="en">
                <a:solidFill>
                  <a:srgbClr val="333333"/>
                </a:solidFill>
              </a:rPr>
              <a:t>it has been deserted for some time. They are now conducting </a:t>
            </a:r>
            <a:br>
              <a:rPr sz="1600" lang="en">
                <a:solidFill>
                  <a:srgbClr val="333333"/>
                </a:solidFill>
              </a:rPr>
            </a:br>
            <a:r>
              <a:rPr sz="1600" lang="en">
                <a:solidFill>
                  <a:srgbClr val="333333"/>
                </a:solidFill>
              </a:rPr>
              <a:t>an extensive search of the surrounding systems.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42975" x="5843625"/>
            <a:ext cy="5873149" cx="33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856075" x="4972450"/>
            <a:ext cy="4136199" cx="46473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Match Goals to Courses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Are your values reflected </a:t>
            </a:r>
            <a:br>
              <a:rPr lang="en"/>
            </a:br>
            <a:r>
              <a:rPr lang="en"/>
              <a:t>in your curriculum?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Where are there gaps?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sz="1600" lang="en">
                <a:solidFill>
                  <a:srgbClr val="333333"/>
                </a:solidFill>
              </a:rPr>
              <a:t>Don't try to frighten us with your sorcerer's ways, Lord Vader.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28625" x="0"/>
            <a:ext cy="4286250" cx="105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