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2"/>
  </p:notesMasterIdLst>
  <p:sldIdLst>
    <p:sldId id="256" r:id="rId2"/>
    <p:sldId id="263" r:id="rId3"/>
    <p:sldId id="264" r:id="rId4"/>
    <p:sldId id="261" r:id="rId5"/>
    <p:sldId id="260" r:id="rId6"/>
    <p:sldId id="257" r:id="rId7"/>
    <p:sldId id="258" r:id="rId8"/>
    <p:sldId id="259" r:id="rId9"/>
    <p:sldId id="262" r:id="rId10"/>
    <p:sldId id="274" r:id="rId11"/>
    <p:sldId id="265" r:id="rId12"/>
    <p:sldId id="266" r:id="rId13"/>
    <p:sldId id="267" r:id="rId14"/>
    <p:sldId id="268" r:id="rId15"/>
    <p:sldId id="269" r:id="rId16"/>
    <p:sldId id="271" r:id="rId17"/>
    <p:sldId id="272" r:id="rId18"/>
    <p:sldId id="273"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D1C96E-918E-41C8-82B0-C35C4A1BF19E}" type="datetimeFigureOut">
              <a:rPr lang="en-US" smtClean="0"/>
              <a:pPr/>
              <a:t>11/7/2014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19F9AB-C500-47D3-A00D-527F6E68EADF}" type="slidenum">
              <a:rPr lang="en-US" smtClean="0"/>
              <a:pPr/>
              <a:t>‹#›</a:t>
            </a:fld>
            <a:endParaRPr lang="en-US"/>
          </a:p>
        </p:txBody>
      </p:sp>
    </p:spTree>
    <p:extLst>
      <p:ext uri="{BB962C8B-B14F-4D97-AF65-F5344CB8AC3E}">
        <p14:creationId xmlns="" xmlns:p14="http://schemas.microsoft.com/office/powerpoint/2010/main" val="1232736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19F9AB-C500-47D3-A00D-527F6E68EADF}" type="slidenum">
              <a:rPr lang="en-US" smtClean="0"/>
              <a:pPr/>
              <a:t>3</a:t>
            </a:fld>
            <a:endParaRPr lang="en-US"/>
          </a:p>
        </p:txBody>
      </p:sp>
    </p:spTree>
    <p:extLst>
      <p:ext uri="{BB962C8B-B14F-4D97-AF65-F5344CB8AC3E}">
        <p14:creationId xmlns="" xmlns:p14="http://schemas.microsoft.com/office/powerpoint/2010/main" val="75178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CABCAE0-5F2C-467C-AB24-47F2DDE604D9}" type="datetimeFigureOut">
              <a:rPr lang="en-US" smtClean="0"/>
              <a:pPr/>
              <a:t>11/7/2014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5B9AFDB-59B0-4287-977D-477C86493ED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ABCAE0-5F2C-467C-AB24-47F2DDE604D9}"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9AFDB-59B0-4287-977D-477C86493E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ABCAE0-5F2C-467C-AB24-47F2DDE604D9}"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9AFDB-59B0-4287-977D-477C86493E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ABCAE0-5F2C-467C-AB24-47F2DDE604D9}"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9AFDB-59B0-4287-977D-477C86493E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CABCAE0-5F2C-467C-AB24-47F2DDE604D9}"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9AFDB-59B0-4287-977D-477C86493ED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ABCAE0-5F2C-467C-AB24-47F2DDE604D9}"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9AFDB-59B0-4287-977D-477C86493E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CABCAE0-5F2C-467C-AB24-47F2DDE604D9}" type="datetimeFigureOut">
              <a:rPr lang="en-US" smtClean="0"/>
              <a:pPr/>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B9AFDB-59B0-4287-977D-477C86493E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CABCAE0-5F2C-467C-AB24-47F2DDE604D9}" type="datetimeFigureOut">
              <a:rPr lang="en-US" smtClean="0"/>
              <a:pPr/>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9AFDB-59B0-4287-977D-477C86493E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BCAE0-5F2C-467C-AB24-47F2DDE604D9}" type="datetimeFigureOut">
              <a:rPr lang="en-US" smtClean="0"/>
              <a:pPr/>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B9AFDB-59B0-4287-977D-477C86493E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CABCAE0-5F2C-467C-AB24-47F2DDE604D9}"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9AFDB-59B0-4287-977D-477C86493E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CABCAE0-5F2C-467C-AB24-47F2DDE604D9}"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5B9AFDB-59B0-4287-977D-477C86493ED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CABCAE0-5F2C-467C-AB24-47F2DDE604D9}" type="datetimeFigureOut">
              <a:rPr lang="en-US" smtClean="0"/>
              <a:pPr/>
              <a:t>11/7/2014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B9AFDB-59B0-4287-977D-477C86493ED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Authenticity in Generalist Social Work Practice Skills II</a:t>
            </a:r>
            <a:endParaRPr lang="en-US" dirty="0"/>
          </a:p>
        </p:txBody>
      </p:sp>
      <p:sp>
        <p:nvSpPr>
          <p:cNvPr id="3" name="Subtitle 2"/>
          <p:cNvSpPr>
            <a:spLocks noGrp="1"/>
          </p:cNvSpPr>
          <p:nvPr>
            <p:ph type="subTitle" idx="1"/>
          </p:nvPr>
        </p:nvSpPr>
        <p:spPr/>
        <p:txBody>
          <a:bodyPr>
            <a:normAutofit/>
          </a:bodyPr>
          <a:lstStyle/>
          <a:p>
            <a:r>
              <a:rPr lang="en-US" dirty="0" smtClean="0"/>
              <a:t>Tammi Nelson, MSW, LCSW, LCAC</a:t>
            </a:r>
          </a:p>
          <a:p>
            <a:r>
              <a:rPr lang="en-US" dirty="0" smtClean="0"/>
              <a:t>Indiana University Bloomington</a:t>
            </a:r>
          </a:p>
          <a:p>
            <a:r>
              <a:rPr lang="en-US" dirty="0" smtClean="0"/>
              <a:t>Lecturer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Instructor Challenges</a:t>
            </a:r>
            <a:endParaRPr lang="en-US" dirty="0"/>
          </a:p>
        </p:txBody>
      </p:sp>
      <p:sp>
        <p:nvSpPr>
          <p:cNvPr id="3" name="Content Placeholder 2"/>
          <p:cNvSpPr>
            <a:spLocks noGrp="1"/>
          </p:cNvSpPr>
          <p:nvPr>
            <p:ph idx="1"/>
          </p:nvPr>
        </p:nvSpPr>
        <p:spPr/>
        <p:txBody>
          <a:bodyPr/>
          <a:lstStyle/>
          <a:p>
            <a:r>
              <a:rPr lang="en-US" dirty="0" smtClean="0"/>
              <a:t>Instructor knowledge and grading</a:t>
            </a:r>
          </a:p>
          <a:p>
            <a:endParaRPr lang="en-US" dirty="0" smtClean="0"/>
          </a:p>
          <a:p>
            <a:r>
              <a:rPr lang="en-US" dirty="0" smtClean="0"/>
              <a:t>Grading and feedback time increased for instructor</a:t>
            </a:r>
          </a:p>
          <a:p>
            <a:endParaRPr lang="en-US" dirty="0" smtClean="0"/>
          </a:p>
          <a:p>
            <a:r>
              <a:rPr lang="en-US" dirty="0" smtClean="0"/>
              <a:t>Instructor time for supervision</a:t>
            </a:r>
          </a:p>
          <a:p>
            <a:endParaRPr lang="en-US" dirty="0" smtClean="0"/>
          </a:p>
          <a:p>
            <a:r>
              <a:rPr lang="en-US" dirty="0" smtClean="0"/>
              <a:t>Identification of student crisis increased requiring instructor follow up</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of Challenges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Supervision between student and instructor </a:t>
            </a:r>
          </a:p>
          <a:p>
            <a:pPr marL="0" indent="0">
              <a:buNone/>
            </a:pPr>
            <a:endParaRPr lang="en-US" dirty="0" smtClean="0"/>
          </a:p>
          <a:p>
            <a:r>
              <a:rPr lang="en-US" dirty="0" smtClean="0"/>
              <a:t>Ethical decision making discussions in class</a:t>
            </a:r>
          </a:p>
          <a:p>
            <a:pPr marL="0" indent="0">
              <a:buNone/>
            </a:pPr>
            <a:endParaRPr lang="en-US" dirty="0" smtClean="0"/>
          </a:p>
          <a:p>
            <a:r>
              <a:rPr lang="en-US" dirty="0" smtClean="0"/>
              <a:t>Identification of Students with ethical and professional challenges and greater supervision commitment</a:t>
            </a:r>
          </a:p>
          <a:p>
            <a:pPr marL="0" indent="0">
              <a:buNone/>
            </a:pPr>
            <a:endParaRPr lang="en-US" dirty="0" smtClean="0"/>
          </a:p>
          <a:p>
            <a:r>
              <a:rPr lang="en-US" dirty="0" smtClean="0"/>
              <a:t>Each students assignment was confidential from instructor and not kept.</a:t>
            </a:r>
          </a:p>
          <a:p>
            <a:pPr marL="0" indent="0">
              <a:buNone/>
            </a:pPr>
            <a:endParaRPr lang="en-US" dirty="0" smtClean="0"/>
          </a:p>
          <a:p>
            <a:r>
              <a:rPr lang="en-US" dirty="0" smtClean="0"/>
              <a:t>Room reservations for Peer-Client meetings</a:t>
            </a:r>
          </a:p>
          <a:p>
            <a:pPr marL="0" indent="0">
              <a:buNone/>
            </a:pPr>
            <a:endParaRPr lang="en-US" dirty="0" smtClean="0"/>
          </a:p>
          <a:p>
            <a:r>
              <a:rPr lang="en-US" dirty="0" smtClean="0"/>
              <a:t>Assignment feedback to apply to ongoing Peer-Client meetings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a:t>
            </a:r>
            <a:endParaRPr lang="en-US" dirty="0"/>
          </a:p>
        </p:txBody>
      </p:sp>
      <p:sp>
        <p:nvSpPr>
          <p:cNvPr id="4" name="Text Placeholder 3"/>
          <p:cNvSpPr>
            <a:spLocks noGrp="1"/>
          </p:cNvSpPr>
          <p:nvPr>
            <p:ph type="body" idx="1"/>
          </p:nvPr>
        </p:nvSpPr>
        <p:spPr/>
        <p:txBody>
          <a:bodyPr/>
          <a:lstStyle/>
          <a:p>
            <a:r>
              <a:rPr lang="en-US" dirty="0" smtClean="0"/>
              <a:t>		</a:t>
            </a:r>
            <a:endParaRPr lang="en-US" dirty="0"/>
          </a:p>
        </p:txBody>
      </p:sp>
      <p:graphicFrame>
        <p:nvGraphicFramePr>
          <p:cNvPr id="9" name="Table 8"/>
          <p:cNvGraphicFramePr>
            <a:graphicFrameLocks noGrp="1"/>
          </p:cNvGraphicFramePr>
          <p:nvPr>
            <p:extLst>
              <p:ext uri="{D42A27DB-BD31-4B8C-83A1-F6EECF244321}">
                <p14:modId xmlns="" xmlns:p14="http://schemas.microsoft.com/office/powerpoint/2010/main" val="3685798985"/>
              </p:ext>
            </p:extLst>
          </p:nvPr>
        </p:nvGraphicFramePr>
        <p:xfrm>
          <a:off x="1219200" y="2133600"/>
          <a:ext cx="6705600" cy="3460824"/>
        </p:xfrm>
        <a:graphic>
          <a:graphicData uri="http://schemas.openxmlformats.org/drawingml/2006/table">
            <a:tbl>
              <a:tblPr>
                <a:tableStyleId>{69C7853C-536D-4A76-A0AE-DD22124D55A5}</a:tableStyleId>
              </a:tblPr>
              <a:tblGrid>
                <a:gridCol w="3249105"/>
                <a:gridCol w="1589988"/>
                <a:gridCol w="1866507"/>
              </a:tblGrid>
              <a:tr h="533400">
                <a:tc>
                  <a:txBody>
                    <a:bodyPr/>
                    <a:lstStyle/>
                    <a:p>
                      <a:pPr algn="l" fontAlgn="b"/>
                      <a:r>
                        <a:rPr lang="en-US" sz="2400" b="1" u="none" strike="noStrike" dirty="0"/>
                        <a:t>Assignments</a:t>
                      </a:r>
                      <a:endParaRPr lang="en-US" sz="2400" b="1" i="0" u="none" strike="noStrike" dirty="0">
                        <a:solidFill>
                          <a:srgbClr val="000000"/>
                        </a:solidFill>
                        <a:latin typeface="Calibri"/>
                      </a:endParaRPr>
                    </a:p>
                  </a:txBody>
                  <a:tcPr marL="7620" marR="7620" marT="7620" marB="0" anchor="b">
                    <a:solidFill>
                      <a:schemeClr val="bg2">
                        <a:lumMod val="75000"/>
                      </a:schemeClr>
                    </a:solidFill>
                  </a:tcPr>
                </a:tc>
                <a:tc>
                  <a:txBody>
                    <a:bodyPr/>
                    <a:lstStyle/>
                    <a:p>
                      <a:pPr algn="r" fontAlgn="b"/>
                      <a:r>
                        <a:rPr lang="en-US" sz="2400" b="1" u="none" strike="noStrike" dirty="0" smtClean="0"/>
                        <a:t>N= 47</a:t>
                      </a:r>
                    </a:p>
                    <a:p>
                      <a:pPr algn="r" fontAlgn="b"/>
                      <a:r>
                        <a:rPr lang="en-US" sz="2400" b="1" u="none" strike="noStrike" dirty="0" smtClean="0"/>
                        <a:t>M=1; F=46</a:t>
                      </a:r>
                    </a:p>
                    <a:p>
                      <a:pPr algn="r" fontAlgn="b"/>
                      <a:r>
                        <a:rPr lang="en-US" sz="2400" b="1" u="none" strike="noStrike" dirty="0" smtClean="0"/>
                        <a:t>2013</a:t>
                      </a:r>
                      <a:endParaRPr lang="en-US" sz="2400" b="1" i="0" u="none" strike="noStrike" dirty="0">
                        <a:solidFill>
                          <a:srgbClr val="000000"/>
                        </a:solidFill>
                        <a:latin typeface="Calibri"/>
                      </a:endParaRPr>
                    </a:p>
                  </a:txBody>
                  <a:tcPr marL="7620" marR="7620" marT="7620" marB="0" anchor="b">
                    <a:solidFill>
                      <a:schemeClr val="bg2">
                        <a:lumMod val="75000"/>
                      </a:schemeClr>
                    </a:solidFill>
                  </a:tcPr>
                </a:tc>
                <a:tc>
                  <a:txBody>
                    <a:bodyPr/>
                    <a:lstStyle/>
                    <a:p>
                      <a:pPr algn="r" fontAlgn="b"/>
                      <a:r>
                        <a:rPr lang="en-US" sz="2400" b="1" u="none" strike="noStrike" dirty="0" smtClean="0"/>
                        <a:t>N=42</a:t>
                      </a:r>
                    </a:p>
                    <a:p>
                      <a:pPr algn="r" fontAlgn="b"/>
                      <a:r>
                        <a:rPr lang="en-US" sz="2400" b="1" u="none" strike="noStrike" dirty="0" smtClean="0"/>
                        <a:t>M=3; F=39</a:t>
                      </a:r>
                    </a:p>
                    <a:p>
                      <a:pPr algn="r" fontAlgn="b"/>
                      <a:r>
                        <a:rPr lang="en-US" sz="2400" b="1" u="none" strike="noStrike" dirty="0" smtClean="0"/>
                        <a:t>2014</a:t>
                      </a:r>
                      <a:endParaRPr lang="en-US" sz="2400" b="1" i="0" u="none" strike="noStrike" dirty="0">
                        <a:solidFill>
                          <a:srgbClr val="000000"/>
                        </a:solidFill>
                        <a:latin typeface="Calibri"/>
                      </a:endParaRPr>
                    </a:p>
                  </a:txBody>
                  <a:tcPr marL="7620" marR="7620" marT="7620" marB="0" anchor="b">
                    <a:solidFill>
                      <a:schemeClr val="bg2">
                        <a:lumMod val="75000"/>
                      </a:schemeClr>
                    </a:solidFill>
                  </a:tcPr>
                </a:tc>
              </a:tr>
              <a:tr h="588981">
                <a:tc>
                  <a:txBody>
                    <a:bodyPr/>
                    <a:lstStyle/>
                    <a:p>
                      <a:pPr algn="l" fontAlgn="b"/>
                      <a:r>
                        <a:rPr lang="en-US" sz="2400" u="none" strike="noStrike" dirty="0"/>
                        <a:t>Initial Assessment (20)</a:t>
                      </a:r>
                      <a:endParaRPr lang="en-US" sz="2400" b="0" i="0" u="none" strike="noStrike" dirty="0">
                        <a:solidFill>
                          <a:srgbClr val="000000"/>
                        </a:solidFill>
                        <a:latin typeface="Calibri"/>
                      </a:endParaRPr>
                    </a:p>
                  </a:txBody>
                  <a:tcPr marL="7620" marR="7620" marT="7620" marB="0" anchor="b"/>
                </a:tc>
                <a:tc>
                  <a:txBody>
                    <a:bodyPr/>
                    <a:lstStyle/>
                    <a:p>
                      <a:pPr algn="r" fontAlgn="b"/>
                      <a:r>
                        <a:rPr lang="en-US" sz="2400" u="none" strike="noStrike" dirty="0"/>
                        <a:t>17.69</a:t>
                      </a:r>
                      <a:endParaRPr lang="en-US" sz="2400" b="0" i="0" u="none" strike="noStrike" dirty="0">
                        <a:solidFill>
                          <a:srgbClr val="000000"/>
                        </a:solidFill>
                        <a:latin typeface="Calibri"/>
                      </a:endParaRPr>
                    </a:p>
                  </a:txBody>
                  <a:tcPr marL="7620" marR="7620" marT="7620" marB="0" anchor="b"/>
                </a:tc>
                <a:tc>
                  <a:txBody>
                    <a:bodyPr/>
                    <a:lstStyle/>
                    <a:p>
                      <a:pPr algn="r" fontAlgn="b"/>
                      <a:r>
                        <a:rPr lang="en-US" sz="2400" u="none" strike="noStrike" dirty="0"/>
                        <a:t>17.87</a:t>
                      </a:r>
                      <a:endParaRPr lang="en-US" sz="2400" b="0" i="0" u="none" strike="noStrike" dirty="0">
                        <a:solidFill>
                          <a:srgbClr val="000000"/>
                        </a:solidFill>
                        <a:latin typeface="Calibri"/>
                      </a:endParaRPr>
                    </a:p>
                  </a:txBody>
                  <a:tcPr marL="7620" marR="7620" marT="7620" marB="0" anchor="b"/>
                </a:tc>
              </a:tr>
              <a:tr h="588981">
                <a:tc>
                  <a:txBody>
                    <a:bodyPr/>
                    <a:lstStyle/>
                    <a:p>
                      <a:pPr algn="l" fontAlgn="b"/>
                      <a:r>
                        <a:rPr lang="en-US" sz="2400" u="none" strike="noStrike" dirty="0"/>
                        <a:t>Goal </a:t>
                      </a:r>
                      <a:r>
                        <a:rPr lang="en-US" sz="2400" u="none" strike="noStrike" dirty="0" smtClean="0"/>
                        <a:t>Setting (20)</a:t>
                      </a:r>
                      <a:endParaRPr lang="en-US" sz="2400" b="0" i="0" u="none" strike="noStrike" dirty="0">
                        <a:solidFill>
                          <a:srgbClr val="000000"/>
                        </a:solidFill>
                        <a:latin typeface="Calibri"/>
                      </a:endParaRPr>
                    </a:p>
                  </a:txBody>
                  <a:tcPr marL="7620" marR="7620" marT="7620" marB="0" anchor="b"/>
                </a:tc>
                <a:tc>
                  <a:txBody>
                    <a:bodyPr/>
                    <a:lstStyle/>
                    <a:p>
                      <a:pPr algn="r" fontAlgn="b"/>
                      <a:r>
                        <a:rPr lang="en-US" sz="2400" u="none" strike="noStrike"/>
                        <a:t>17.85</a:t>
                      </a:r>
                      <a:endParaRPr lang="en-US" sz="2400" b="0" i="0" u="none" strike="noStrike">
                        <a:solidFill>
                          <a:srgbClr val="000000"/>
                        </a:solidFill>
                        <a:latin typeface="Calibri"/>
                      </a:endParaRPr>
                    </a:p>
                  </a:txBody>
                  <a:tcPr marL="7620" marR="7620" marT="7620" marB="0" anchor="b"/>
                </a:tc>
                <a:tc>
                  <a:txBody>
                    <a:bodyPr/>
                    <a:lstStyle/>
                    <a:p>
                      <a:pPr algn="r" fontAlgn="b"/>
                      <a:r>
                        <a:rPr lang="en-US" sz="2400" u="none" strike="noStrike" dirty="0"/>
                        <a:t>18.43</a:t>
                      </a:r>
                      <a:endParaRPr lang="en-US" sz="2400" b="0" i="0" u="none" strike="noStrike" dirty="0">
                        <a:solidFill>
                          <a:srgbClr val="000000"/>
                        </a:solidFill>
                        <a:latin typeface="Calibri"/>
                      </a:endParaRPr>
                    </a:p>
                  </a:txBody>
                  <a:tcPr marL="7620" marR="7620" marT="7620" marB="0" anchor="b"/>
                </a:tc>
              </a:tr>
              <a:tr h="588981">
                <a:tc>
                  <a:txBody>
                    <a:bodyPr/>
                    <a:lstStyle/>
                    <a:p>
                      <a:pPr algn="l" fontAlgn="b"/>
                      <a:r>
                        <a:rPr lang="en-US" sz="2400" u="none" strike="noStrike" dirty="0"/>
                        <a:t>Termination </a:t>
                      </a:r>
                      <a:r>
                        <a:rPr lang="en-US" sz="2400" u="none" strike="noStrike" dirty="0" smtClean="0"/>
                        <a:t>Plans (20)</a:t>
                      </a:r>
                      <a:endParaRPr lang="en-US" sz="2400" b="0" i="0" u="none" strike="noStrike" dirty="0">
                        <a:solidFill>
                          <a:srgbClr val="000000"/>
                        </a:solidFill>
                        <a:latin typeface="Calibri"/>
                      </a:endParaRPr>
                    </a:p>
                  </a:txBody>
                  <a:tcPr marL="7620" marR="7620" marT="7620" marB="0" anchor="b"/>
                </a:tc>
                <a:tc>
                  <a:txBody>
                    <a:bodyPr/>
                    <a:lstStyle/>
                    <a:p>
                      <a:pPr algn="r" fontAlgn="b"/>
                      <a:r>
                        <a:rPr lang="en-US" sz="2400" u="none" strike="noStrike"/>
                        <a:t>18.19</a:t>
                      </a:r>
                      <a:endParaRPr lang="en-US" sz="2400" b="0" i="0" u="none" strike="noStrike">
                        <a:solidFill>
                          <a:srgbClr val="000000"/>
                        </a:solidFill>
                        <a:latin typeface="Calibri"/>
                      </a:endParaRPr>
                    </a:p>
                  </a:txBody>
                  <a:tcPr marL="7620" marR="7620" marT="7620" marB="0" anchor="b"/>
                </a:tc>
                <a:tc>
                  <a:txBody>
                    <a:bodyPr/>
                    <a:lstStyle/>
                    <a:p>
                      <a:pPr algn="r" fontAlgn="b"/>
                      <a:r>
                        <a:rPr lang="en-US" sz="2400" u="none" strike="noStrike" dirty="0"/>
                        <a:t>19.9</a:t>
                      </a:r>
                      <a:endParaRPr lang="en-US" sz="2400" b="0" i="0" u="none" strike="noStrike" dirty="0">
                        <a:solidFill>
                          <a:srgbClr val="000000"/>
                        </a:solidFill>
                        <a:latin typeface="Calibri"/>
                      </a:endParaRPr>
                    </a:p>
                  </a:txBody>
                  <a:tcPr marL="7620" marR="7620" marT="7620" marB="0" anchor="b"/>
                </a:tc>
              </a:tr>
              <a:tr h="588981">
                <a:tc>
                  <a:txBody>
                    <a:bodyPr/>
                    <a:lstStyle/>
                    <a:p>
                      <a:pPr algn="l" fontAlgn="b"/>
                      <a:r>
                        <a:rPr lang="en-US" sz="2400" u="none" strike="noStrike" dirty="0" smtClean="0"/>
                        <a:t>Professionalism (50)</a:t>
                      </a:r>
                      <a:endParaRPr lang="en-US" sz="2400" b="0" i="0" u="none" strike="noStrike" dirty="0">
                        <a:solidFill>
                          <a:srgbClr val="000000"/>
                        </a:solidFill>
                        <a:latin typeface="Calibri"/>
                      </a:endParaRPr>
                    </a:p>
                  </a:txBody>
                  <a:tcPr marL="7620" marR="7620" marT="7620" marB="0" anchor="b"/>
                </a:tc>
                <a:tc>
                  <a:txBody>
                    <a:bodyPr/>
                    <a:lstStyle/>
                    <a:p>
                      <a:pPr algn="r" fontAlgn="b"/>
                      <a:r>
                        <a:rPr lang="en-US" sz="2400" u="none" strike="noStrike"/>
                        <a:t>47.5</a:t>
                      </a:r>
                      <a:endParaRPr lang="en-US" sz="2400" b="0" i="0" u="none" strike="noStrike">
                        <a:solidFill>
                          <a:srgbClr val="000000"/>
                        </a:solidFill>
                        <a:latin typeface="Calibri"/>
                      </a:endParaRPr>
                    </a:p>
                  </a:txBody>
                  <a:tcPr marL="7620" marR="7620" marT="7620" marB="0" anchor="b"/>
                </a:tc>
                <a:tc>
                  <a:txBody>
                    <a:bodyPr/>
                    <a:lstStyle/>
                    <a:p>
                      <a:pPr algn="r" fontAlgn="b"/>
                      <a:r>
                        <a:rPr lang="en-US" sz="2400" u="none" strike="noStrike" dirty="0"/>
                        <a:t>47</a:t>
                      </a:r>
                      <a:endParaRPr lang="en-US" sz="2400" b="0" i="0" u="none" strike="noStrike" dirty="0">
                        <a:solidFill>
                          <a:srgbClr val="000000"/>
                        </a:solidFill>
                        <a:latin typeface="Calibri"/>
                      </a:endParaRPr>
                    </a:p>
                  </a:txBody>
                  <a:tcPr marL="7620" marR="7620" marT="7620" marB="0" anchor="b"/>
                </a:tc>
              </a:tr>
            </a:tbl>
          </a:graphicData>
        </a:graphic>
      </p:graphicFrame>
      <p:sp>
        <p:nvSpPr>
          <p:cNvPr id="5" name="TextBox 4"/>
          <p:cNvSpPr txBox="1"/>
          <p:nvPr/>
        </p:nvSpPr>
        <p:spPr>
          <a:xfrm>
            <a:off x="4724400" y="5715000"/>
            <a:ext cx="3169566" cy="369332"/>
          </a:xfrm>
          <a:prstGeom prst="rect">
            <a:avLst/>
          </a:prstGeom>
          <a:noFill/>
        </p:spPr>
        <p:txBody>
          <a:bodyPr wrap="square" rtlCol="0">
            <a:spAutoFit/>
          </a:bodyPr>
          <a:lstStyle/>
          <a:p>
            <a:r>
              <a:rPr lang="en-US" dirty="0" smtClean="0"/>
              <a:t>Mean points per assignment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Surprising outcomes</a:t>
            </a:r>
            <a:endParaRPr lang="en-US" dirty="0"/>
          </a:p>
        </p:txBody>
      </p:sp>
      <p:sp>
        <p:nvSpPr>
          <p:cNvPr id="8" name="Content Placeholder 7"/>
          <p:cNvSpPr>
            <a:spLocks noGrp="1"/>
          </p:cNvSpPr>
          <p:nvPr>
            <p:ph idx="1"/>
          </p:nvPr>
        </p:nvSpPr>
        <p:spPr>
          <a:xfrm>
            <a:off x="457200" y="1935480"/>
            <a:ext cx="8229600" cy="4389120"/>
          </a:xfrm>
        </p:spPr>
        <p:txBody>
          <a:bodyPr>
            <a:normAutofit fontScale="85000" lnSpcReduction="20000"/>
          </a:bodyPr>
          <a:lstStyle/>
          <a:p>
            <a:r>
              <a:rPr lang="en-US" dirty="0" smtClean="0"/>
              <a:t>Specific student-lead discussions around ethical and professional behavior in and out of class</a:t>
            </a:r>
          </a:p>
          <a:p>
            <a:pPr marL="0" indent="0">
              <a:buNone/>
            </a:pPr>
            <a:endParaRPr lang="en-US" dirty="0" smtClean="0"/>
          </a:p>
          <a:p>
            <a:r>
              <a:rPr lang="en-US" dirty="0" smtClean="0"/>
              <a:t>More accurate assessment of students interpersonal skills</a:t>
            </a:r>
          </a:p>
          <a:p>
            <a:pPr marL="0" indent="0">
              <a:buNone/>
            </a:pPr>
            <a:endParaRPr lang="en-US" dirty="0" smtClean="0"/>
          </a:p>
          <a:p>
            <a:r>
              <a:rPr lang="en-US" dirty="0" smtClean="0"/>
              <a:t>More accurate assessment of students application of knowledge base</a:t>
            </a:r>
          </a:p>
          <a:p>
            <a:pPr marL="0" indent="0">
              <a:buNone/>
            </a:pPr>
            <a:endParaRPr lang="en-US" dirty="0" smtClean="0"/>
          </a:p>
          <a:p>
            <a:r>
              <a:rPr lang="en-US" dirty="0" smtClean="0"/>
              <a:t>Clarity of student skills and abilities in planning for practicum</a:t>
            </a:r>
          </a:p>
          <a:p>
            <a:pPr marL="0" indent="0">
              <a:buNone/>
            </a:pPr>
            <a:endParaRPr lang="en-US" dirty="0" smtClean="0"/>
          </a:p>
          <a:p>
            <a:r>
              <a:rPr lang="en-US" dirty="0" smtClean="0"/>
              <a:t>Earlier identification of students in trouble</a:t>
            </a:r>
          </a:p>
          <a:p>
            <a:pPr marL="0" indent="0">
              <a:buNone/>
            </a:pPr>
            <a:endParaRPr lang="en-US" dirty="0" smtClean="0"/>
          </a:p>
          <a:p>
            <a:r>
              <a:rPr lang="en-US" dirty="0" smtClean="0"/>
              <a:t>Application of Practice Behaviors from CSWE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reflections</a:t>
            </a:r>
            <a:endParaRPr lang="en-US" dirty="0"/>
          </a:p>
        </p:txBody>
      </p:sp>
      <p:sp>
        <p:nvSpPr>
          <p:cNvPr id="3" name="Content Placeholder 2"/>
          <p:cNvSpPr>
            <a:spLocks noGrp="1"/>
          </p:cNvSpPr>
          <p:nvPr>
            <p:ph idx="1"/>
          </p:nvPr>
        </p:nvSpPr>
        <p:spPr>
          <a:xfrm>
            <a:off x="457200" y="1935480"/>
            <a:ext cx="8382000" cy="4389120"/>
          </a:xfrm>
        </p:spPr>
        <p:txBody>
          <a:bodyPr/>
          <a:lstStyle/>
          <a:p>
            <a:r>
              <a:rPr lang="en-US" dirty="0" smtClean="0"/>
              <a:t>“Some challenges that I have experienced are maintaining professionalism . . .however we have tried to help with setting boundaries.  Successes are that we have made a lot of progress working through her goals.”</a:t>
            </a:r>
            <a:endParaRPr lang="en-US" dirty="0"/>
          </a:p>
        </p:txBody>
      </p:sp>
      <p:pic>
        <p:nvPicPr>
          <p:cNvPr id="5" name="Picture 3" descr="C:\Users\jelgerbe\AppData\Local\Microsoft\Windows\Temporary Internet Files\Content.IE5\ZBWHOXEM\MP900448426[1].jpg"/>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b="72409"/>
          <a:stretch/>
        </p:blipFill>
        <p:spPr bwMode="auto">
          <a:xfrm>
            <a:off x="2743200" y="4220424"/>
            <a:ext cx="3390707" cy="1892174"/>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389120"/>
          </a:xfrm>
        </p:spPr>
        <p:txBody>
          <a:bodyPr/>
          <a:lstStyle/>
          <a:p>
            <a:r>
              <a:rPr lang="en-US" dirty="0" smtClean="0"/>
              <a:t>“The past few weeks I have been more aware of what I am saying and making sure that I am not giving the client advice. This was difficult for me . . .”</a:t>
            </a:r>
          </a:p>
          <a:p>
            <a:pPr marL="0" indent="0">
              <a:buNone/>
            </a:pPr>
            <a:endParaRPr lang="en-US" dirty="0" smtClean="0"/>
          </a:p>
          <a:p>
            <a:r>
              <a:rPr lang="en-US" dirty="0" smtClean="0"/>
              <a:t>“Even though the client may meet with you each week hoping to talk about something different, this experience taught me how to revisit past goals, and try to tie them into new ones that we were trying to set.”</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389120"/>
          </a:xfrm>
        </p:spPr>
        <p:txBody>
          <a:bodyPr/>
          <a:lstStyle/>
          <a:p>
            <a:r>
              <a:rPr lang="en-US" dirty="0" smtClean="0"/>
              <a:t>“Before starting this peer/client project, I was really nervous that I would have trouble figuring out what to say. However this assignment has really helped! I love the relationship my client and I developed, and I really saw the progression. At first it was challenging for me to relate to my client, she was a bit quiet and I was uneasy with what I would say, but as the session continued I could tell my client felt comfortable with me.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389120"/>
          </a:xfrm>
        </p:spPr>
        <p:txBody>
          <a:bodyPr>
            <a:normAutofit/>
          </a:bodyPr>
          <a:lstStyle/>
          <a:p>
            <a:r>
              <a:rPr lang="en-US" dirty="0" smtClean="0"/>
              <a:t>“I think that this meeting was the most successful one that my client and I had. It finally felt like we were equals in this process and that my client was fully open with me. We were also able to address the origins of some of the constructs that she holds true in her life and this seemed very beneficial for her. We also addressed potential risk factors to her not maintaining her goals.”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Planned changes</a:t>
            </a:r>
            <a:endParaRPr lang="en-US" dirty="0"/>
          </a:p>
        </p:txBody>
      </p:sp>
      <p:sp>
        <p:nvSpPr>
          <p:cNvPr id="3" name="Content Placeholder 2"/>
          <p:cNvSpPr>
            <a:spLocks noGrp="1"/>
          </p:cNvSpPr>
          <p:nvPr>
            <p:ph idx="1"/>
          </p:nvPr>
        </p:nvSpPr>
        <p:spPr/>
        <p:txBody>
          <a:bodyPr/>
          <a:lstStyle/>
          <a:p>
            <a:r>
              <a:rPr lang="en-US" dirty="0" smtClean="0"/>
              <a:t>Fall semester critical thinking challenges will increase.</a:t>
            </a:r>
          </a:p>
          <a:p>
            <a:endParaRPr lang="en-US" dirty="0" smtClean="0"/>
          </a:p>
          <a:p>
            <a:r>
              <a:rPr lang="en-US" dirty="0" smtClean="0"/>
              <a:t>Journals accompanying Progress Notes will address successes and challenges rather than a review of skills. </a:t>
            </a:r>
          </a:p>
          <a:p>
            <a:endParaRPr lang="en-US" dirty="0" smtClean="0"/>
          </a:p>
          <a:p>
            <a:r>
              <a:rPr lang="en-US" dirty="0" smtClean="0"/>
              <a:t>Fewer assignments, but greater feedback.</a:t>
            </a:r>
          </a:p>
        </p:txBody>
      </p:sp>
      <p:pic>
        <p:nvPicPr>
          <p:cNvPr id="1026" name="Picture 2" descr="http://ts1.mm.bing.net/th?&amp;id=HN.607989291530193369&amp;w=300&amp;h=300&amp;c=0&amp;pid=1.9&amp;rs=0&amp;p=0"/>
          <p:cNvPicPr>
            <a:picLocks noChangeAspect="1" noChangeArrowheads="1"/>
          </p:cNvPicPr>
          <p:nvPr/>
        </p:nvPicPr>
        <p:blipFill>
          <a:blip r:embed="rId2" cstate="print"/>
          <a:srcRect/>
          <a:stretch>
            <a:fillRect/>
          </a:stretch>
        </p:blipFill>
        <p:spPr bwMode="auto">
          <a:xfrm>
            <a:off x="3048000" y="4724400"/>
            <a:ext cx="2857500" cy="183832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2209800"/>
            <a:ext cx="8229600" cy="4389438"/>
          </a:xfrm>
        </p:spPr>
        <p:txBody>
          <a:bodyPr/>
          <a:lstStyle/>
          <a:p>
            <a:r>
              <a:rPr lang="en-US" dirty="0" smtClean="0"/>
              <a:t>Assessment of Practice Behaviors to provide feedback and student correction prior to practicum</a:t>
            </a:r>
          </a:p>
          <a:p>
            <a:endParaRPr lang="en-US" dirty="0" smtClean="0"/>
          </a:p>
          <a:p>
            <a:r>
              <a:rPr lang="en-US" dirty="0" smtClean="0"/>
              <a:t>Supervision with struggling students will be required</a:t>
            </a:r>
          </a:p>
          <a:p>
            <a:endParaRPr lang="en-US" dirty="0" smtClean="0"/>
          </a:p>
          <a:p>
            <a:r>
              <a:rPr lang="en-US" dirty="0" smtClean="0"/>
              <a:t>Peer-Client assignments will be cross-section only</a:t>
            </a:r>
          </a:p>
          <a:p>
            <a:endParaRPr lang="en-US" dirty="0" smtClean="0"/>
          </a:p>
          <a:p>
            <a:r>
              <a:rPr lang="en-US" dirty="0" smtClean="0"/>
              <a:t>Classroom reflections in skills and knowledge applications.</a:t>
            </a:r>
            <a:endParaRPr lang="en-US" dirty="0"/>
          </a:p>
        </p:txBody>
      </p:sp>
      <p:pic>
        <p:nvPicPr>
          <p:cNvPr id="2050" name="Picture 2" descr="http://nourishlifecoaching.com/blog/wp-content/uploads/2011/08/Change_is_good_by_biswajittuka.jpg"/>
          <p:cNvPicPr>
            <a:picLocks noChangeAspect="1" noChangeArrowheads="1"/>
          </p:cNvPicPr>
          <p:nvPr/>
        </p:nvPicPr>
        <p:blipFill>
          <a:blip r:embed="rId2" cstate="print"/>
          <a:srcRect l="2545" t="7143" r="739" b="28571"/>
          <a:stretch>
            <a:fillRect/>
          </a:stretch>
        </p:blipFill>
        <p:spPr bwMode="auto">
          <a:xfrm>
            <a:off x="1676400" y="533400"/>
            <a:ext cx="3429000" cy="1624263"/>
          </a:xfrm>
          <a:prstGeom prst="rect">
            <a:avLst/>
          </a:prstGeom>
          <a:noFill/>
          <a:effectLst>
            <a:softEdge rad="1270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Role Plays to Authenticity</a:t>
            </a:r>
            <a:endParaRPr lang="en-US" dirty="0"/>
          </a:p>
        </p:txBody>
      </p:sp>
      <p:sp>
        <p:nvSpPr>
          <p:cNvPr id="3" name="Content Placeholder 2"/>
          <p:cNvSpPr>
            <a:spLocks noGrp="1"/>
          </p:cNvSpPr>
          <p:nvPr>
            <p:ph idx="1"/>
          </p:nvPr>
        </p:nvSpPr>
        <p:spPr/>
        <p:txBody>
          <a:bodyPr/>
          <a:lstStyle/>
          <a:p>
            <a:r>
              <a:rPr lang="en-US" dirty="0" smtClean="0"/>
              <a:t>Role plays</a:t>
            </a:r>
          </a:p>
          <a:p>
            <a:pPr lvl="1"/>
            <a:r>
              <a:rPr lang="en-US" dirty="0" smtClean="0"/>
              <a:t>Practice specific skills from one class to the next</a:t>
            </a:r>
          </a:p>
          <a:p>
            <a:pPr lvl="1"/>
            <a:r>
              <a:rPr lang="en-US" dirty="0" smtClean="0"/>
              <a:t>Engage in the feedback process from the Role-Play ‘Client”</a:t>
            </a:r>
          </a:p>
          <a:p>
            <a:pPr lvl="1"/>
            <a:r>
              <a:rPr lang="en-US" dirty="0" smtClean="0"/>
              <a:t>Time limited to 5-20 minutes within the classroom</a:t>
            </a:r>
          </a:p>
          <a:p>
            <a:pPr lvl="1"/>
            <a:r>
              <a:rPr lang="en-US" dirty="0" smtClean="0"/>
              <a:t>Depth of engagement limited to surface discussions</a:t>
            </a:r>
          </a:p>
          <a:p>
            <a:pPr lvl="2"/>
            <a:r>
              <a:rPr lang="en-US" dirty="0" smtClean="0"/>
              <a:t>Role plays topics scripted</a:t>
            </a:r>
          </a:p>
          <a:p>
            <a:pPr>
              <a:buNone/>
            </a:pPr>
            <a:endParaRPr lang="en-US" dirty="0" smtClean="0"/>
          </a:p>
        </p:txBody>
      </p:sp>
      <p:pic>
        <p:nvPicPr>
          <p:cNvPr id="1027" name="Picture 3" descr="C:\Users\jelgerbe\AppData\Local\Microsoft\Windows\Temporary Internet Files\Content.IE5\O7EKO6DV\MP900382687[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486400" y="4572000"/>
            <a:ext cx="3072384" cy="219456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Tammi Nelson</a:t>
            </a:r>
          </a:p>
          <a:p>
            <a:pPr>
              <a:buNone/>
            </a:pPr>
            <a:r>
              <a:rPr lang="en-US" dirty="0" smtClean="0"/>
              <a:t>	Indiana University Bloomington</a:t>
            </a:r>
          </a:p>
          <a:p>
            <a:pPr>
              <a:buNone/>
            </a:pPr>
            <a:r>
              <a:rPr lang="en-US" dirty="0" smtClean="0"/>
              <a:t>	School of Social Work</a:t>
            </a:r>
          </a:p>
          <a:p>
            <a:pPr>
              <a:buNone/>
            </a:pPr>
            <a:r>
              <a:rPr lang="en-US" dirty="0" smtClean="0"/>
              <a:t>	tamlnels@iupui.edux</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Role Plays to Authenticity</a:t>
            </a:r>
            <a:endParaRPr lang="en-US" dirty="0"/>
          </a:p>
        </p:txBody>
      </p:sp>
      <p:sp>
        <p:nvSpPr>
          <p:cNvPr id="3" name="Content Placeholder 2"/>
          <p:cNvSpPr>
            <a:spLocks noGrp="1"/>
          </p:cNvSpPr>
          <p:nvPr>
            <p:ph idx="1"/>
          </p:nvPr>
        </p:nvSpPr>
        <p:spPr>
          <a:xfrm>
            <a:off x="457200" y="1524000"/>
            <a:ext cx="8229600" cy="4389120"/>
          </a:xfrm>
        </p:spPr>
        <p:txBody>
          <a:bodyPr/>
          <a:lstStyle/>
          <a:p>
            <a:r>
              <a:rPr lang="en-US" dirty="0" smtClean="0"/>
              <a:t>Authentic experience</a:t>
            </a:r>
          </a:p>
          <a:p>
            <a:pPr lvl="1"/>
            <a:r>
              <a:rPr lang="en-US" dirty="0" smtClean="0"/>
              <a:t>Practice specific skills in classroom Role plays</a:t>
            </a:r>
          </a:p>
          <a:p>
            <a:pPr lvl="1"/>
            <a:r>
              <a:rPr lang="en-US" dirty="0" smtClean="0"/>
              <a:t>Apply skill in Peer-Client meetings as the benefit of use arises.</a:t>
            </a:r>
          </a:p>
          <a:p>
            <a:pPr lvl="1"/>
            <a:r>
              <a:rPr lang="en-US" dirty="0" smtClean="0"/>
              <a:t>Feedback in class role plays applied to Peer-Client meetings</a:t>
            </a:r>
          </a:p>
          <a:p>
            <a:pPr lvl="1"/>
            <a:r>
              <a:rPr lang="en-US" dirty="0" smtClean="0"/>
              <a:t>Peer-Client meetings conducted out-of-class</a:t>
            </a:r>
          </a:p>
          <a:p>
            <a:pPr lvl="1"/>
            <a:r>
              <a:rPr lang="en-US" dirty="0" smtClean="0"/>
              <a:t>Depth of engagements in Peer-Client experience reached 6 of 10</a:t>
            </a:r>
            <a:endParaRPr lang="en-US" dirty="0"/>
          </a:p>
        </p:txBody>
      </p:sp>
      <p:cxnSp>
        <p:nvCxnSpPr>
          <p:cNvPr id="5" name="Straight Connector 4"/>
          <p:cNvCxnSpPr/>
          <p:nvPr/>
        </p:nvCxnSpPr>
        <p:spPr>
          <a:xfrm flipH="1">
            <a:off x="5029200" y="5181600"/>
            <a:ext cx="533400" cy="1295400"/>
          </a:xfrm>
          <a:prstGeom prst="line">
            <a:avLst/>
          </a:prstGeom>
        </p:spPr>
        <p:style>
          <a:lnRef idx="2">
            <a:schemeClr val="accent3"/>
          </a:lnRef>
          <a:fillRef idx="0">
            <a:schemeClr val="accent3"/>
          </a:fillRef>
          <a:effectRef idx="1">
            <a:schemeClr val="accent3"/>
          </a:effectRef>
          <a:fontRef idx="minor">
            <a:schemeClr val="tx1"/>
          </a:fontRef>
        </p:style>
      </p:cxnSp>
      <p:cxnSp>
        <p:nvCxnSpPr>
          <p:cNvPr id="7" name="Straight Connector 6"/>
          <p:cNvCxnSpPr/>
          <p:nvPr/>
        </p:nvCxnSpPr>
        <p:spPr>
          <a:xfrm>
            <a:off x="5562600" y="5181600"/>
            <a:ext cx="609600" cy="1295400"/>
          </a:xfrm>
          <a:prstGeom prst="line">
            <a:avLst/>
          </a:prstGeom>
        </p:spPr>
        <p:style>
          <a:lnRef idx="2">
            <a:schemeClr val="accent3"/>
          </a:lnRef>
          <a:fillRef idx="0">
            <a:schemeClr val="accent3"/>
          </a:fillRef>
          <a:effectRef idx="1">
            <a:schemeClr val="accent3"/>
          </a:effectRef>
          <a:fontRef idx="minor">
            <a:schemeClr val="tx1"/>
          </a:fontRef>
        </p:style>
      </p:cxnSp>
      <p:sp>
        <p:nvSpPr>
          <p:cNvPr id="8" name="TextBox 7"/>
          <p:cNvSpPr txBox="1"/>
          <p:nvPr/>
        </p:nvSpPr>
        <p:spPr>
          <a:xfrm>
            <a:off x="4953000" y="4888468"/>
            <a:ext cx="1600200" cy="369332"/>
          </a:xfrm>
          <a:prstGeom prst="rect">
            <a:avLst/>
          </a:prstGeom>
          <a:noFill/>
        </p:spPr>
        <p:txBody>
          <a:bodyPr wrap="square" rtlCol="0">
            <a:spAutoFit/>
          </a:bodyPr>
          <a:lstStyle/>
          <a:p>
            <a:r>
              <a:rPr lang="en-US" b="1" dirty="0" smtClean="0">
                <a:solidFill>
                  <a:schemeClr val="tx2"/>
                </a:solidFill>
              </a:rPr>
              <a:t>Superficial</a:t>
            </a:r>
            <a:endParaRPr lang="en-US" b="1" dirty="0">
              <a:solidFill>
                <a:schemeClr val="tx2"/>
              </a:solidFill>
            </a:endParaRPr>
          </a:p>
        </p:txBody>
      </p:sp>
      <p:sp>
        <p:nvSpPr>
          <p:cNvPr id="9" name="TextBox 8"/>
          <p:cNvSpPr txBox="1"/>
          <p:nvPr/>
        </p:nvSpPr>
        <p:spPr>
          <a:xfrm>
            <a:off x="4762500" y="6488668"/>
            <a:ext cx="1981200" cy="369332"/>
          </a:xfrm>
          <a:prstGeom prst="rect">
            <a:avLst/>
          </a:prstGeom>
          <a:noFill/>
        </p:spPr>
        <p:txBody>
          <a:bodyPr wrap="square" rtlCol="0">
            <a:spAutoFit/>
          </a:bodyPr>
          <a:lstStyle/>
          <a:p>
            <a:r>
              <a:rPr lang="en-US" b="1" dirty="0" smtClean="0">
                <a:solidFill>
                  <a:schemeClr val="tx2"/>
                </a:solidFill>
              </a:rPr>
              <a:t>Core personal</a:t>
            </a:r>
            <a:endParaRPr lang="en-US" b="1" dirty="0">
              <a:solidFill>
                <a:schemeClr val="tx2"/>
              </a:solidFill>
            </a:endParaRPr>
          </a:p>
        </p:txBody>
      </p:sp>
      <p:sp>
        <p:nvSpPr>
          <p:cNvPr id="10" name="Freeform 9"/>
          <p:cNvSpPr/>
          <p:nvPr/>
        </p:nvSpPr>
        <p:spPr>
          <a:xfrm>
            <a:off x="5334000" y="5791200"/>
            <a:ext cx="1004935" cy="81481"/>
          </a:xfrm>
          <a:custGeom>
            <a:avLst/>
            <a:gdLst>
              <a:gd name="connsiteX0" fmla="*/ 0 w 1004935"/>
              <a:gd name="connsiteY0" fmla="*/ 9053 h 81481"/>
              <a:gd name="connsiteX1" fmla="*/ 27160 w 1004935"/>
              <a:gd name="connsiteY1" fmla="*/ 63374 h 81481"/>
              <a:gd name="connsiteX2" fmla="*/ 54321 w 1004935"/>
              <a:gd name="connsiteY2" fmla="*/ 81481 h 81481"/>
              <a:gd name="connsiteX3" fmla="*/ 126748 w 1004935"/>
              <a:gd name="connsiteY3" fmla="*/ 72427 h 81481"/>
              <a:gd name="connsiteX4" fmla="*/ 153909 w 1004935"/>
              <a:gd name="connsiteY4" fmla="*/ 63374 h 81481"/>
              <a:gd name="connsiteX5" fmla="*/ 235390 w 1004935"/>
              <a:gd name="connsiteY5" fmla="*/ 0 h 81481"/>
              <a:gd name="connsiteX6" fmla="*/ 298764 w 1004935"/>
              <a:gd name="connsiteY6" fmla="*/ 9053 h 81481"/>
              <a:gd name="connsiteX7" fmla="*/ 353085 w 1004935"/>
              <a:gd name="connsiteY7" fmla="*/ 45267 h 81481"/>
              <a:gd name="connsiteX8" fmla="*/ 407406 w 1004935"/>
              <a:gd name="connsiteY8" fmla="*/ 63374 h 81481"/>
              <a:gd name="connsiteX9" fmla="*/ 434566 w 1004935"/>
              <a:gd name="connsiteY9" fmla="*/ 54320 h 81481"/>
              <a:gd name="connsiteX10" fmla="*/ 461727 w 1004935"/>
              <a:gd name="connsiteY10" fmla="*/ 36213 h 81481"/>
              <a:gd name="connsiteX11" fmla="*/ 516048 w 1004935"/>
              <a:gd name="connsiteY11" fmla="*/ 18107 h 81481"/>
              <a:gd name="connsiteX12" fmla="*/ 570368 w 1004935"/>
              <a:gd name="connsiteY12" fmla="*/ 36213 h 81481"/>
              <a:gd name="connsiteX13" fmla="*/ 597529 w 1004935"/>
              <a:gd name="connsiteY13" fmla="*/ 45267 h 81481"/>
              <a:gd name="connsiteX14" fmla="*/ 642796 w 1004935"/>
              <a:gd name="connsiteY14" fmla="*/ 54320 h 81481"/>
              <a:gd name="connsiteX15" fmla="*/ 715224 w 1004935"/>
              <a:gd name="connsiteY15" fmla="*/ 36213 h 81481"/>
              <a:gd name="connsiteX16" fmla="*/ 742384 w 1004935"/>
              <a:gd name="connsiteY16" fmla="*/ 18107 h 81481"/>
              <a:gd name="connsiteX17" fmla="*/ 869133 w 1004935"/>
              <a:gd name="connsiteY17" fmla="*/ 27160 h 81481"/>
              <a:gd name="connsiteX18" fmla="*/ 1004935 w 1004935"/>
              <a:gd name="connsiteY18" fmla="*/ 18107 h 81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04935" h="81481">
                <a:moveTo>
                  <a:pt x="0" y="9053"/>
                </a:moveTo>
                <a:cubicBezTo>
                  <a:pt x="7363" y="31143"/>
                  <a:pt x="9610" y="45824"/>
                  <a:pt x="27160" y="63374"/>
                </a:cubicBezTo>
                <a:cubicBezTo>
                  <a:pt x="34854" y="71068"/>
                  <a:pt x="45267" y="75445"/>
                  <a:pt x="54321" y="81481"/>
                </a:cubicBezTo>
                <a:cubicBezTo>
                  <a:pt x="78463" y="78463"/>
                  <a:pt x="102810" y="76779"/>
                  <a:pt x="126748" y="72427"/>
                </a:cubicBezTo>
                <a:cubicBezTo>
                  <a:pt x="136137" y="70720"/>
                  <a:pt x="145567" y="68009"/>
                  <a:pt x="153909" y="63374"/>
                </a:cubicBezTo>
                <a:cubicBezTo>
                  <a:pt x="202638" y="36303"/>
                  <a:pt x="202399" y="32991"/>
                  <a:pt x="235390" y="0"/>
                </a:cubicBezTo>
                <a:cubicBezTo>
                  <a:pt x="256515" y="3018"/>
                  <a:pt x="278847" y="1393"/>
                  <a:pt x="298764" y="9053"/>
                </a:cubicBezTo>
                <a:cubicBezTo>
                  <a:pt x="319075" y="16865"/>
                  <a:pt x="332440" y="38385"/>
                  <a:pt x="353085" y="45267"/>
                </a:cubicBezTo>
                <a:lnTo>
                  <a:pt x="407406" y="63374"/>
                </a:lnTo>
                <a:cubicBezTo>
                  <a:pt x="416459" y="60356"/>
                  <a:pt x="426030" y="58588"/>
                  <a:pt x="434566" y="54320"/>
                </a:cubicBezTo>
                <a:cubicBezTo>
                  <a:pt x="444298" y="49454"/>
                  <a:pt x="451784" y="40632"/>
                  <a:pt x="461727" y="36213"/>
                </a:cubicBezTo>
                <a:cubicBezTo>
                  <a:pt x="479168" y="28462"/>
                  <a:pt x="516048" y="18107"/>
                  <a:pt x="516048" y="18107"/>
                </a:cubicBezTo>
                <a:lnTo>
                  <a:pt x="570368" y="36213"/>
                </a:lnTo>
                <a:cubicBezTo>
                  <a:pt x="579422" y="39231"/>
                  <a:pt x="588171" y="43395"/>
                  <a:pt x="597529" y="45267"/>
                </a:cubicBezTo>
                <a:lnTo>
                  <a:pt x="642796" y="54320"/>
                </a:lnTo>
                <a:cubicBezTo>
                  <a:pt x="660019" y="50876"/>
                  <a:pt x="696661" y="45494"/>
                  <a:pt x="715224" y="36213"/>
                </a:cubicBezTo>
                <a:cubicBezTo>
                  <a:pt x="724956" y="31347"/>
                  <a:pt x="733331" y="24142"/>
                  <a:pt x="742384" y="18107"/>
                </a:cubicBezTo>
                <a:cubicBezTo>
                  <a:pt x="784634" y="21125"/>
                  <a:pt x="826776" y="27160"/>
                  <a:pt x="869133" y="27160"/>
                </a:cubicBezTo>
                <a:cubicBezTo>
                  <a:pt x="914501" y="27160"/>
                  <a:pt x="959567" y="18107"/>
                  <a:pt x="1004935" y="18107"/>
                </a:cubicBezTo>
              </a:path>
            </a:pathLst>
          </a:cu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TextBox 10"/>
          <p:cNvSpPr txBox="1"/>
          <p:nvPr/>
        </p:nvSpPr>
        <p:spPr>
          <a:xfrm>
            <a:off x="6400800" y="5486400"/>
            <a:ext cx="2362200" cy="646331"/>
          </a:xfrm>
          <a:prstGeom prst="rect">
            <a:avLst/>
          </a:prstGeom>
          <a:noFill/>
        </p:spPr>
        <p:txBody>
          <a:bodyPr wrap="square" rtlCol="0">
            <a:spAutoFit/>
          </a:bodyPr>
          <a:lstStyle/>
          <a:p>
            <a:r>
              <a:rPr lang="en-US" dirty="0" smtClean="0"/>
              <a:t>Genuine need in emotional context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2013 to 2014</a:t>
            </a:r>
            <a:endParaRPr lang="en-US" dirty="0"/>
          </a:p>
        </p:txBody>
      </p:sp>
      <p:sp>
        <p:nvSpPr>
          <p:cNvPr id="3" name="Content Placeholder 2"/>
          <p:cNvSpPr>
            <a:spLocks noGrp="1"/>
          </p:cNvSpPr>
          <p:nvPr>
            <p:ph idx="1"/>
          </p:nvPr>
        </p:nvSpPr>
        <p:spPr/>
        <p:txBody>
          <a:bodyPr>
            <a:normAutofit/>
          </a:bodyPr>
          <a:lstStyle/>
          <a:p>
            <a:r>
              <a:rPr lang="en-US" dirty="0" smtClean="0"/>
              <a:t>S331 Generalist Social Work Practice Skills I – </a:t>
            </a:r>
            <a:r>
              <a:rPr lang="en-US" i="1" dirty="0" smtClean="0"/>
              <a:t>Fall</a:t>
            </a:r>
          </a:p>
          <a:p>
            <a:r>
              <a:rPr lang="en-US" dirty="0" smtClean="0"/>
              <a:t>S332 Generalist Social Work Practice Skills II – </a:t>
            </a:r>
            <a:r>
              <a:rPr lang="en-US" i="1" dirty="0" smtClean="0"/>
              <a:t>Spring</a:t>
            </a:r>
          </a:p>
          <a:p>
            <a:r>
              <a:rPr lang="en-US" dirty="0" smtClean="0"/>
              <a:t>2013-2014 Academic Year </a:t>
            </a:r>
          </a:p>
          <a:p>
            <a:pPr lvl="1"/>
            <a:r>
              <a:rPr lang="en-US" dirty="0" smtClean="0"/>
              <a:t>Teaching provided via lecture, classroom activities and homework</a:t>
            </a:r>
          </a:p>
          <a:p>
            <a:r>
              <a:rPr lang="en-US" dirty="0" smtClean="0"/>
              <a:t>2014-2015 Academic Year</a:t>
            </a:r>
          </a:p>
          <a:p>
            <a:pPr lvl="1"/>
            <a:r>
              <a:rPr lang="en-US" dirty="0" smtClean="0"/>
              <a:t>Teaching provided via lecture, classroom activities and homework in fall; </a:t>
            </a:r>
          </a:p>
          <a:p>
            <a:pPr lvl="1"/>
            <a:r>
              <a:rPr lang="en-US" dirty="0" smtClean="0"/>
              <a:t>Peer-Client experience added in the Spring</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Fall to Spring</a:t>
            </a:r>
            <a:endParaRPr lang="en-US" dirty="0"/>
          </a:p>
        </p:txBody>
      </p:sp>
      <p:sp>
        <p:nvSpPr>
          <p:cNvPr id="3" name="Content Placeholder 2"/>
          <p:cNvSpPr>
            <a:spLocks noGrp="1"/>
          </p:cNvSpPr>
          <p:nvPr>
            <p:ph idx="1"/>
          </p:nvPr>
        </p:nvSpPr>
        <p:spPr>
          <a:xfrm>
            <a:off x="457200" y="1600200"/>
            <a:ext cx="8229600" cy="5105400"/>
          </a:xfrm>
        </p:spPr>
        <p:txBody>
          <a:bodyPr>
            <a:normAutofit fontScale="92500"/>
          </a:bodyPr>
          <a:lstStyle/>
          <a:p>
            <a:r>
              <a:rPr lang="en-US" dirty="0" smtClean="0"/>
              <a:t>All units were taught similarly from one year to the next</a:t>
            </a:r>
          </a:p>
          <a:p>
            <a:pPr marL="0" indent="0">
              <a:buNone/>
            </a:pPr>
            <a:endParaRPr lang="en-US" dirty="0" smtClean="0"/>
          </a:p>
          <a:p>
            <a:r>
              <a:rPr lang="en-US" dirty="0" smtClean="0"/>
              <a:t>Addition to unit lessons in 2014 included application of the ethical decision making and case examples likely to occur in Peer-Client experience</a:t>
            </a:r>
          </a:p>
          <a:p>
            <a:endParaRPr lang="en-US" dirty="0" smtClean="0"/>
          </a:p>
          <a:p>
            <a:r>
              <a:rPr lang="en-US" dirty="0" smtClean="0"/>
              <a:t>Specific unit added to address Informed Consent, Confidentiality between peers, with instructor and for assignments</a:t>
            </a:r>
          </a:p>
          <a:p>
            <a:endParaRPr lang="en-US" dirty="0" smtClean="0"/>
          </a:p>
          <a:p>
            <a:r>
              <a:rPr lang="en-US" dirty="0" smtClean="0"/>
              <a:t>Students were provided Supervision by appointment and follow up process for grievances.</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Authenticity</a:t>
            </a:r>
            <a:endParaRPr lang="en-US" dirty="0"/>
          </a:p>
        </p:txBody>
      </p:sp>
      <p:sp>
        <p:nvSpPr>
          <p:cNvPr id="3" name="Content Placeholder 2"/>
          <p:cNvSpPr>
            <a:spLocks noGrp="1"/>
          </p:cNvSpPr>
          <p:nvPr>
            <p:ph idx="1"/>
          </p:nvPr>
        </p:nvSpPr>
        <p:spPr/>
        <p:txBody>
          <a:bodyPr/>
          <a:lstStyle/>
          <a:p>
            <a:r>
              <a:rPr lang="en-US" dirty="0" smtClean="0"/>
              <a:t>Genuine engagement </a:t>
            </a:r>
          </a:p>
          <a:p>
            <a:r>
              <a:rPr lang="en-US" dirty="0" smtClean="0"/>
              <a:t>Unscripted</a:t>
            </a:r>
          </a:p>
          <a:p>
            <a:r>
              <a:rPr lang="en-US" dirty="0" smtClean="0"/>
              <a:t>Skills application in meetings</a:t>
            </a:r>
          </a:p>
          <a:p>
            <a:r>
              <a:rPr lang="en-US" dirty="0" smtClean="0"/>
              <a:t>Ethical decision making</a:t>
            </a:r>
          </a:p>
          <a:p>
            <a:r>
              <a:rPr lang="en-US" dirty="0" smtClean="0"/>
              <a:t>Professional practice</a:t>
            </a:r>
          </a:p>
          <a:p>
            <a:r>
              <a:rPr lang="en-US" dirty="0" smtClean="0"/>
              <a:t>Ethical dilemma’s</a:t>
            </a:r>
          </a:p>
          <a:p>
            <a:r>
              <a:rPr lang="en-US" dirty="0" smtClean="0"/>
              <a:t>Client rapport, depth of exploration, goal setting and evaluation</a:t>
            </a:r>
          </a:p>
        </p:txBody>
      </p:sp>
      <p:sp>
        <p:nvSpPr>
          <p:cNvPr id="4" name="TextBox 3"/>
          <p:cNvSpPr txBox="1"/>
          <p:nvPr/>
        </p:nvSpPr>
        <p:spPr>
          <a:xfrm>
            <a:off x="2971800" y="5562600"/>
            <a:ext cx="3505200" cy="4001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2000" dirty="0" smtClean="0"/>
              <a:t>Peer-Client Experience</a:t>
            </a:r>
            <a:endParaRPr lang="en-US" sz="2000" dirty="0"/>
          </a:p>
        </p:txBody>
      </p:sp>
      <p:pic>
        <p:nvPicPr>
          <p:cNvPr id="7171" name="Picture 3" descr="C:\Users\jelgerbe\AppData\Local\Microsoft\Windows\Temporary Internet Files\Content.IE5\F4G8HVBM\MP900387504[1].jpg"/>
          <p:cNvPicPr>
            <a:picLocks noChangeAspect="1" noChangeArrowheads="1"/>
          </p:cNvPicPr>
          <p:nvPr/>
        </p:nvPicPr>
        <p:blipFill>
          <a:blip r:embed="rId2" cstate="print">
            <a:duotone>
              <a:schemeClr val="accent2">
                <a:shade val="45000"/>
                <a:satMod val="135000"/>
              </a:schemeClr>
              <a:prstClr val="white"/>
            </a:duotone>
            <a:extLst>
              <a:ext uri="{28A0092B-C50C-407E-A947-70E740481C1C}">
                <a14:useLocalDpi xmlns="" xmlns:a14="http://schemas.microsoft.com/office/drawing/2010/main" val="0"/>
              </a:ext>
            </a:extLst>
          </a:blip>
          <a:srcRect/>
          <a:stretch>
            <a:fillRect/>
          </a:stretch>
        </p:blipFill>
        <p:spPr bwMode="auto">
          <a:xfrm>
            <a:off x="5410200" y="2057400"/>
            <a:ext cx="3204673" cy="228600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Assignments</a:t>
            </a:r>
            <a:endParaRPr lang="en-US" dirty="0"/>
          </a:p>
        </p:txBody>
      </p:sp>
      <p:sp>
        <p:nvSpPr>
          <p:cNvPr id="3" name="Content Placeholder 2"/>
          <p:cNvSpPr>
            <a:spLocks noGrp="1"/>
          </p:cNvSpPr>
          <p:nvPr>
            <p:ph idx="1"/>
          </p:nvPr>
        </p:nvSpPr>
        <p:spPr/>
        <p:txBody>
          <a:bodyPr/>
          <a:lstStyle/>
          <a:p>
            <a:r>
              <a:rPr lang="en-US" dirty="0" smtClean="0"/>
              <a:t>Each student was assigned a Peer-Client</a:t>
            </a:r>
          </a:p>
          <a:p>
            <a:r>
              <a:rPr lang="en-US" dirty="0" smtClean="0"/>
              <a:t>Peer-Clients were assigned based on student designation of peers they were acquainted with but not close to socially</a:t>
            </a:r>
          </a:p>
          <a:p>
            <a:r>
              <a:rPr lang="en-US" dirty="0" smtClean="0"/>
              <a:t>Students were assigned within the same classroom, not cross sections</a:t>
            </a:r>
          </a:p>
          <a:p>
            <a:endParaRPr lang="en-US" dirty="0"/>
          </a:p>
        </p:txBody>
      </p:sp>
      <p:pic>
        <p:nvPicPr>
          <p:cNvPr id="2051" name="Picture 3" descr="C:\Users\jelgerbe\AppData\Local\Microsoft\Windows\Temporary Internet Files\Content.IE5\IV6MT174\MP900402233[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81599" y="4343400"/>
            <a:ext cx="3430339" cy="228600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 for Assignments</a:t>
            </a:r>
            <a:endParaRPr lang="en-US" dirty="0"/>
          </a:p>
        </p:txBody>
      </p:sp>
      <p:sp>
        <p:nvSpPr>
          <p:cNvPr id="3" name="Content Placeholder 2"/>
          <p:cNvSpPr>
            <a:spLocks noGrp="1"/>
          </p:cNvSpPr>
          <p:nvPr>
            <p:ph idx="1"/>
          </p:nvPr>
        </p:nvSpPr>
        <p:spPr>
          <a:xfrm>
            <a:off x="457200" y="1935480"/>
            <a:ext cx="7620000" cy="4389120"/>
          </a:xfrm>
        </p:spPr>
        <p:txBody>
          <a:bodyPr>
            <a:normAutofit fontScale="92500" lnSpcReduction="10000"/>
          </a:bodyPr>
          <a:lstStyle/>
          <a:p>
            <a:r>
              <a:rPr lang="en-US" dirty="0" smtClean="0"/>
              <a:t>Documentation units same each year</a:t>
            </a:r>
          </a:p>
          <a:p>
            <a:pPr lvl="1"/>
            <a:r>
              <a:rPr lang="en-US" dirty="0" smtClean="0"/>
              <a:t>2014 Addition of Progress Notes and Journals</a:t>
            </a:r>
          </a:p>
          <a:p>
            <a:r>
              <a:rPr lang="en-US" dirty="0" smtClean="0"/>
              <a:t>Rubrics for assignments same each year</a:t>
            </a:r>
          </a:p>
          <a:p>
            <a:r>
              <a:rPr lang="en-US" dirty="0" smtClean="0"/>
              <a:t>Instructions were the same each year</a:t>
            </a:r>
          </a:p>
          <a:p>
            <a:r>
              <a:rPr lang="en-US" dirty="0" smtClean="0"/>
              <a:t>Changes from 2013 to 2014 included:</a:t>
            </a:r>
          </a:p>
          <a:p>
            <a:pPr lvl="1"/>
            <a:r>
              <a:rPr lang="en-US" dirty="0" smtClean="0"/>
              <a:t>Informed consent forms requiring signatures</a:t>
            </a:r>
          </a:p>
          <a:p>
            <a:pPr lvl="1"/>
            <a:r>
              <a:rPr lang="en-US" dirty="0" smtClean="0"/>
              <a:t>Confidentiality forms requiring signatures</a:t>
            </a:r>
          </a:p>
          <a:p>
            <a:pPr lvl="1"/>
            <a:r>
              <a:rPr lang="en-US" dirty="0" smtClean="0"/>
              <a:t>Lesson in ethical decision making and behavior specific to engaging with a Peer-Client</a:t>
            </a:r>
          </a:p>
          <a:p>
            <a:pPr lvl="1"/>
            <a:r>
              <a:rPr lang="en-US" dirty="0" smtClean="0"/>
              <a:t>Supervision process</a:t>
            </a:r>
          </a:p>
          <a:p>
            <a:pPr lvl="1"/>
            <a:r>
              <a:rPr lang="en-US" dirty="0" smtClean="0"/>
              <a:t>Grievance process</a:t>
            </a:r>
            <a:endParaRPr lang="en-US" dirty="0"/>
          </a:p>
        </p:txBody>
      </p:sp>
      <p:pic>
        <p:nvPicPr>
          <p:cNvPr id="3074" name="Picture 2" descr="C:\Users\jelgerbe\AppData\Local\Microsoft\Windows\Temporary Internet Files\Content.IE5\5V2B06KZ\MC900300920[1].wmf"/>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391400" y="2133600"/>
            <a:ext cx="1539533" cy="411480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r>
              <a:rPr lang="en-US" dirty="0" smtClean="0"/>
              <a:t>Student Challenges </a:t>
            </a:r>
            <a:endParaRPr lang="en-US" dirty="0"/>
          </a:p>
        </p:txBody>
      </p:sp>
      <p:sp>
        <p:nvSpPr>
          <p:cNvPr id="3" name="Content Placeholder 2"/>
          <p:cNvSpPr>
            <a:spLocks noGrp="1"/>
          </p:cNvSpPr>
          <p:nvPr>
            <p:ph idx="1"/>
          </p:nvPr>
        </p:nvSpPr>
        <p:spPr>
          <a:xfrm>
            <a:off x="533400" y="1600200"/>
            <a:ext cx="8229600" cy="4800600"/>
          </a:xfrm>
        </p:spPr>
        <p:txBody>
          <a:bodyPr>
            <a:normAutofit/>
          </a:bodyPr>
          <a:lstStyle/>
          <a:p>
            <a:r>
              <a:rPr lang="en-US" dirty="0" smtClean="0"/>
              <a:t>Confidentiality and dual relationships</a:t>
            </a:r>
          </a:p>
          <a:p>
            <a:r>
              <a:rPr lang="en-US" dirty="0" smtClean="0"/>
              <a:t>Client versus social relationships</a:t>
            </a:r>
          </a:p>
          <a:p>
            <a:pPr lvl="1"/>
            <a:r>
              <a:rPr lang="en-US" dirty="0" smtClean="0"/>
              <a:t>Social considerations</a:t>
            </a:r>
          </a:p>
          <a:p>
            <a:pPr lvl="1"/>
            <a:r>
              <a:rPr lang="en-US" dirty="0" smtClean="0"/>
              <a:t>Ethical considerations</a:t>
            </a:r>
          </a:p>
          <a:p>
            <a:pPr lvl="1"/>
            <a:r>
              <a:rPr lang="en-US" dirty="0" smtClean="0"/>
              <a:t>Confidentiality with instructor</a:t>
            </a:r>
          </a:p>
          <a:p>
            <a:r>
              <a:rPr lang="en-US" dirty="0" smtClean="0"/>
              <a:t>Student Time outside of class</a:t>
            </a:r>
          </a:p>
          <a:p>
            <a:r>
              <a:rPr lang="en-US" dirty="0" smtClean="0"/>
              <a:t>Commitment to professionalism and responsibility to Peer-client</a:t>
            </a:r>
          </a:p>
        </p:txBody>
      </p:sp>
      <p:pic>
        <p:nvPicPr>
          <p:cNvPr id="8194" name="Picture 2" descr="C:\Users\jelgerbe\AppData\Local\Microsoft\Windows\Temporary Internet Files\Content.IE5\ALJCBVV0\MP900425511[1].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781800" y="1219200"/>
            <a:ext cx="1824343" cy="2743200"/>
          </a:xfrm>
          <a:prstGeom prst="rect">
            <a:avLst/>
          </a:prstGeom>
          <a:ln>
            <a:noFill/>
          </a:ln>
          <a:effectLst>
            <a:outerShdw blurRad="190500" algn="tl" rotWithShape="0">
              <a:srgbClr val="000000">
                <a:alpha val="70000"/>
              </a:srgbClr>
            </a:outerShdw>
          </a:effectLst>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150</TotalTime>
  <Words>913</Words>
  <Application>Microsoft Office PowerPoint</Application>
  <PresentationFormat>On-screen Show (4:3)</PresentationFormat>
  <Paragraphs>149</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Authenticity in Generalist Social Work Practice Skills II</vt:lpstr>
      <vt:lpstr>From Role Plays to Authenticity</vt:lpstr>
      <vt:lpstr>Role Plays to Authenticity</vt:lpstr>
      <vt:lpstr>Comparison 2013 to 2014</vt:lpstr>
      <vt:lpstr>Fall to Spring</vt:lpstr>
      <vt:lpstr>Authenticity</vt:lpstr>
      <vt:lpstr>Assignments</vt:lpstr>
      <vt:lpstr>Preparation for Assignments</vt:lpstr>
      <vt:lpstr>Student Challenges </vt:lpstr>
      <vt:lpstr>Instructor Challenges</vt:lpstr>
      <vt:lpstr>Management of Challenges</vt:lpstr>
      <vt:lpstr>Outcomes</vt:lpstr>
      <vt:lpstr>Surprising outcomes</vt:lpstr>
      <vt:lpstr>Student reflections</vt:lpstr>
      <vt:lpstr>Slide 15</vt:lpstr>
      <vt:lpstr>Slide 16</vt:lpstr>
      <vt:lpstr>Slide 17</vt:lpstr>
      <vt:lpstr>Planned changes</vt:lpstr>
      <vt:lpstr>Slide 19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Authenticity in Generalist Social Work Practice Skills II</dc:title>
  <dc:creator>tamlnels</dc:creator>
  <cp:lastModifiedBy>tamlnels</cp:lastModifiedBy>
  <cp:revision>19</cp:revision>
  <dcterms:created xsi:type="dcterms:W3CDTF">2014-11-07T16:14:15Z</dcterms:created>
  <dcterms:modified xsi:type="dcterms:W3CDTF">2014-11-07T19:42:58Z</dcterms:modified>
</cp:coreProperties>
</file>